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3" r:id="rId5"/>
    <p:sldId id="307" r:id="rId6"/>
    <p:sldId id="302" r:id="rId7"/>
    <p:sldId id="304" r:id="rId8"/>
    <p:sldId id="318" r:id="rId9"/>
    <p:sldId id="319" r:id="rId10"/>
    <p:sldId id="320" r:id="rId11"/>
    <p:sldId id="321" r:id="rId12"/>
    <p:sldId id="322" r:id="rId13"/>
    <p:sldId id="323" r:id="rId14"/>
    <p:sldId id="285" r:id="rId15"/>
    <p:sldId id="311" r:id="rId1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Автор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FA315-B923-41DE-806B-FD14EE451010}" v="1" dt="2021-09-03T23:51:26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7" autoAdjust="0"/>
    <p:restoredTop sz="93595" autoAdjust="0"/>
  </p:normalViewPr>
  <p:slideViewPr>
    <p:cSldViewPr snapToGrid="0">
      <p:cViewPr varScale="1">
        <p:scale>
          <a:sx n="104" d="100"/>
          <a:sy n="104" d="100"/>
        </p:scale>
        <p:origin x="750" y="108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11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E043AD-35D9-4A35-8780-008BB6AD3C72}" type="datetime1">
              <a:rPr lang="ru-RU" smtClean="0"/>
              <a:t>24.12.2023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7C8AB8-F519-4C44-A217-B2548CA6E5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2DC5AB-44D7-442C-827A-CDEE139CD1B9}" type="datetime1">
              <a:rPr lang="ru-RU" noProof="0" smtClean="0"/>
              <a:t>24.12.2023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303549-A82F-409E-AD53-534267A0E10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4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086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331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64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313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38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rtlCol="0"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 b="1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b="1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2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b="1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3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5" name="Дата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17" name="Дата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Маркер 2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Маркер 3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Маркер 4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вадра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7" name="Текст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Дата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33902"/>
            <a:ext cx="5157787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33902"/>
            <a:ext cx="5183188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44" name="Текст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9" name="Текст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1" name="Текст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2" name="Текст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4" name="Текст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5" name="Текст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6" name="Текст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7" name="Текст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9" name="Текст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1" name="Текст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2" name="Текст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5" name="Текст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Название элемента</a:t>
            </a:r>
          </a:p>
        </p:txBody>
      </p:sp>
      <p:sp>
        <p:nvSpPr>
          <p:cNvPr id="67" name="Дата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endParaRPr lang="ru-RU" noProof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endParaRPr lang="ru-RU" noProof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endParaRPr lang="ru-RU" noProof="0"/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endParaRPr lang="ru-RU" noProof="0"/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endParaRPr lang="ru-RU" noProof="0"/>
          </a:p>
        </p:txBody>
      </p:sp>
      <p:sp>
        <p:nvSpPr>
          <p:cNvPr id="22" name="Текст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endParaRPr lang="ru-RU" noProof="0"/>
          </a:p>
        </p:txBody>
      </p:sp>
      <p:sp>
        <p:nvSpPr>
          <p:cNvPr id="25" name="Текст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endParaRPr lang="ru-RU" noProof="0"/>
          </a:p>
        </p:txBody>
      </p:sp>
      <p:sp>
        <p:nvSpPr>
          <p:cNvPr id="28" name="Текст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endParaRPr lang="ru-RU" noProof="0"/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2" name="Объект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24" name="Текст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5" name="Объект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8" name="Объект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30" name="Текст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31" name="Текст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32" name="Текст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rtlCol="0" anchor="b" anchorCtr="0"/>
          <a:lstStyle/>
          <a:p>
            <a:pPr rtl="0"/>
            <a:r>
              <a:rPr lang="ru-RU" noProof="0"/>
              <a:t>ЩЕЛКНИТЕ, ЧТОБЫ ИЗМЕНИТЬ ЗАГОЛОВОК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ru-RU" noProof="0" dirty="0"/>
              <a:t>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аткая 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rtlCol="0"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4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ru-RU" noProof="0" dirty="0"/>
              <a:t>Краткая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rtlCol="0"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ru-RU" noProof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ru-RU" noProof="0"/>
              <a:t>Проблема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560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Рисунок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 rtlCol="0"/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ru-RU" noProof="0"/>
              <a:t>Преимущества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rtlCol="0"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Маркер 2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Маркер 3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Маркер 4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  <p:sp>
        <p:nvSpPr>
          <p:cNvPr id="16" name="Дата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rtlCol="0"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2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3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5" name="Дата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484"/>
                    </a14:imgEffect>
                    <a14:imgEffect>
                      <a14:brightnessContrast bright="-33000" contrast="-2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7622" y="4705414"/>
            <a:ext cx="2254377" cy="1317886"/>
          </a:xfrm>
        </p:spPr>
        <p:txBody>
          <a:bodyPr rtlCol="0"/>
          <a:lstStyle/>
          <a:p>
            <a:pPr rtl="0"/>
            <a:r>
              <a:rPr lang="ru-RU" dirty="0" smtClean="0"/>
              <a:t>Ковалев </a:t>
            </a:r>
            <a:r>
              <a:rPr lang="ru-RU" dirty="0" smtClean="0"/>
              <a:t>Андрей</a:t>
            </a:r>
            <a:endParaRPr lang="en-US" dirty="0" smtClean="0"/>
          </a:p>
        </p:txBody>
      </p:sp>
      <p:sp>
        <p:nvSpPr>
          <p:cNvPr id="7" name="Заголовок 6" title="Анализ платежной дисциплины и электропотребления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4387273"/>
            <a:ext cx="9937623" cy="2401454"/>
          </a:xfrm>
        </p:spPr>
        <p:txBody>
          <a:bodyPr rtlCol="0" anchor="b">
            <a:noAutofit/>
          </a:bodyPr>
          <a:lstStyle/>
          <a:p>
            <a:r>
              <a:rPr lang="ru-RU" sz="3200" dirty="0"/>
              <a:t>Анализ платежной дисциплины и </a:t>
            </a:r>
            <a:r>
              <a:rPr lang="ru-RU" sz="3200" dirty="0" smtClean="0"/>
              <a:t>электропотребления</a:t>
            </a:r>
            <a:br>
              <a:rPr lang="ru-RU" sz="3200" dirty="0" smtClean="0"/>
            </a:br>
            <a:r>
              <a:rPr lang="ru-RU" sz="3200" dirty="0" smtClean="0"/>
              <a:t>физических </a:t>
            </a:r>
            <a:r>
              <a:rPr lang="ru-RU" sz="3200" dirty="0"/>
              <a:t>лиц </a:t>
            </a:r>
            <a:r>
              <a:rPr lang="ru-RU" sz="3200" dirty="0" smtClean="0"/>
              <a:t>Краснодарского </a:t>
            </a:r>
            <a:r>
              <a:rPr lang="ru-RU" sz="3200" dirty="0"/>
              <a:t>края и республики Адыгеи (поиск </a:t>
            </a:r>
            <a:r>
              <a:rPr lang="ru-RU" sz="3200" dirty="0" err="1"/>
              <a:t>инсайтов</a:t>
            </a:r>
            <a:r>
              <a:rPr lang="ru-RU" sz="3200" dirty="0"/>
              <a:t>, составление рекомендаций </a:t>
            </a:r>
            <a:r>
              <a:rPr lang="ru-RU" sz="3200" dirty="0" err="1"/>
              <a:t>стейкхолдерам</a:t>
            </a:r>
            <a:r>
              <a:rPr lang="ru-RU" sz="3200" dirty="0"/>
              <a:t>, построение предиктивной </a:t>
            </a:r>
            <a:r>
              <a:rPr lang="ru-RU" sz="3200" dirty="0" smtClean="0"/>
              <a:t>модели)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035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 txBox="1">
            <a:spLocks/>
          </p:cNvSpPr>
          <p:nvPr/>
        </p:nvSpPr>
        <p:spPr>
          <a:xfrm>
            <a:off x="6474077" y="1282034"/>
            <a:ext cx="3841497" cy="3653860"/>
          </a:xfrm>
          <a:prstGeom prst="rect">
            <a:avLst/>
          </a:prstGeom>
          <a:solidFill>
            <a:schemeClr val="bg1"/>
          </a:soli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b="1" cap="all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Модель электропотребления</a:t>
            </a:r>
            <a:endParaRPr lang="ru-RU" sz="1800" b="1" cap="all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 smtClean="0"/>
              <a:t>Объем данных: более 27 тыс. (есть норматив, объем менее 10 тыс. </a:t>
            </a:r>
            <a:r>
              <a:rPr lang="ru-RU" sz="1400" dirty="0" err="1" smtClean="0"/>
              <a:t>уе</a:t>
            </a:r>
            <a:r>
              <a:rPr lang="ru-RU" sz="1400" dirty="0" smtClean="0"/>
              <a:t>)</a:t>
            </a:r>
          </a:p>
          <a:p>
            <a:r>
              <a:rPr lang="ru-RU" sz="1400" dirty="0" smtClean="0"/>
              <a:t>Количество параметров: 6</a:t>
            </a:r>
          </a:p>
          <a:p>
            <a:r>
              <a:rPr lang="ru-RU" sz="1400" dirty="0"/>
              <a:t>Коэффициент </a:t>
            </a:r>
            <a:r>
              <a:rPr lang="ru-RU" sz="1400" dirty="0" smtClean="0"/>
              <a:t>детерминации: 0,15</a:t>
            </a:r>
          </a:p>
          <a:p>
            <a:r>
              <a:rPr lang="ru-RU" sz="1400" dirty="0" smtClean="0"/>
              <a:t>Среднеквадратичная ошибка: 85  </a:t>
            </a:r>
          </a:p>
          <a:p>
            <a:pPr marL="0" indent="0">
              <a:buNone/>
            </a:pPr>
            <a:r>
              <a:rPr lang="ru-RU" sz="1400" u="sng" dirty="0" smtClean="0"/>
              <a:t>Вывод: </a:t>
            </a:r>
            <a:r>
              <a:rPr lang="en-US" sz="1400" u="sng" dirty="0" smtClean="0"/>
              <a:t> </a:t>
            </a:r>
            <a:endParaRPr lang="ru-RU" sz="1400" u="sng" dirty="0" smtClean="0"/>
          </a:p>
          <a:p>
            <a:pPr marL="0" indent="0">
              <a:buNone/>
            </a:pPr>
            <a:r>
              <a:rPr lang="ru-RU" sz="1400" dirty="0" smtClean="0"/>
              <a:t>Применение модели не рекомендуется, недостаточное количество данных и параметров.</a:t>
            </a:r>
            <a:r>
              <a:rPr lang="en-US" sz="1400" dirty="0" smtClean="0"/>
              <a:t>   </a:t>
            </a:r>
          </a:p>
          <a:p>
            <a:pPr marL="0" indent="0">
              <a:buNone/>
            </a:pPr>
            <a:r>
              <a:rPr lang="ru-RU" sz="1400" dirty="0"/>
              <a:t>Предположительно данное поведение модели связано с большим разбросом данных.</a:t>
            </a:r>
            <a:endParaRPr lang="en-US" sz="1400" dirty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 txBox="1">
            <a:spLocks/>
          </p:cNvSpPr>
          <p:nvPr/>
        </p:nvSpPr>
        <p:spPr>
          <a:xfrm>
            <a:off x="1602581" y="1282034"/>
            <a:ext cx="4150520" cy="3280636"/>
          </a:xfrm>
          <a:prstGeom prst="rect">
            <a:avLst/>
          </a:prstGeom>
          <a:solidFill>
            <a:schemeClr val="bg1"/>
          </a:soli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b="1" cap="all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Модель ДЗ</a:t>
            </a:r>
            <a:endParaRPr lang="ru-RU" sz="1800" b="1" cap="all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/>
              <a:t>Объем </a:t>
            </a:r>
            <a:r>
              <a:rPr lang="ru-RU" sz="1400" dirty="0" smtClean="0"/>
              <a:t>данных: более 800 тыс.</a:t>
            </a:r>
          </a:p>
          <a:p>
            <a:r>
              <a:rPr lang="ru-RU" sz="1400" dirty="0" smtClean="0"/>
              <a:t>Количество параметров: 8</a:t>
            </a:r>
          </a:p>
          <a:p>
            <a:r>
              <a:rPr lang="ru-RU" sz="1400" dirty="0"/>
              <a:t>Коэффициент </a:t>
            </a:r>
            <a:r>
              <a:rPr lang="ru-RU" sz="1400" dirty="0" smtClean="0"/>
              <a:t>детерминации: 0,77</a:t>
            </a:r>
          </a:p>
          <a:p>
            <a:r>
              <a:rPr lang="ru-RU" sz="1400" dirty="0" smtClean="0"/>
              <a:t>Среднеквадратичная ошибка: 13 000  </a:t>
            </a:r>
          </a:p>
          <a:p>
            <a:pPr marL="0" indent="0">
              <a:buNone/>
            </a:pPr>
            <a:r>
              <a:rPr lang="ru-RU" sz="1400" u="sng" dirty="0" smtClean="0"/>
              <a:t>Вывод: </a:t>
            </a:r>
            <a:r>
              <a:rPr lang="en-US" sz="1400" u="sng" dirty="0" smtClean="0"/>
              <a:t> </a:t>
            </a:r>
            <a:endParaRPr lang="ru-RU" sz="1400" u="sng" dirty="0" smtClean="0"/>
          </a:p>
          <a:p>
            <a:pPr marL="0" indent="0">
              <a:buNone/>
            </a:pPr>
            <a:r>
              <a:rPr lang="ru-RU" sz="1400" dirty="0" smtClean="0"/>
              <a:t>Применение модели возможно после проверки на дополнительных данных.</a:t>
            </a:r>
            <a:endParaRPr lang="en-US" sz="1400" dirty="0" smtClean="0"/>
          </a:p>
          <a:p>
            <a:pPr marL="0" indent="0">
              <a:buNone/>
            </a:pPr>
            <a:r>
              <a:rPr lang="ru-RU" sz="1400" dirty="0" smtClean="0"/>
              <a:t>На ДЗ влияет большое количества факторов, имеющихся параметров возможно недостаточно для построения качественной модели.</a:t>
            </a:r>
            <a:r>
              <a:rPr lang="en-US" sz="1400" dirty="0" smtClean="0"/>
              <a:t> </a:t>
            </a:r>
            <a:endParaRPr lang="ru-RU" sz="14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82450" cy="716973"/>
          </a:xfrm>
        </p:spPr>
        <p:txBody>
          <a:bodyPr rtlCol="0"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Построение </a:t>
            </a:r>
            <a:r>
              <a:rPr lang="ru-RU" dirty="0" smtClean="0">
                <a:solidFill>
                  <a:schemeClr val="bg1"/>
                </a:solidFill>
              </a:rPr>
              <a:t>моделей </a:t>
            </a:r>
            <a:r>
              <a:rPr lang="ru-RU" dirty="0">
                <a:solidFill>
                  <a:schemeClr val="bg1"/>
                </a:solidFill>
              </a:rPr>
              <a:t>Линейной Регрессии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5666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линейчатой диаграммы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5" name="Текст 4" title="Выводы, инсайты и рекомендации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9827" y="591128"/>
            <a:ext cx="11242173" cy="6130348"/>
          </a:xfrm>
        </p:spPr>
        <p:txBody>
          <a:bodyPr rtlCol="0"/>
          <a:lstStyle/>
          <a:p>
            <a:pPr rtl="0"/>
            <a:endParaRPr lang="ru-RU" dirty="0" smtClean="0"/>
          </a:p>
          <a:p>
            <a:pPr rtl="0"/>
            <a:endParaRPr lang="ru-RU" dirty="0"/>
          </a:p>
        </p:txBody>
      </p:sp>
      <p:sp>
        <p:nvSpPr>
          <p:cNvPr id="15" name="Прямоугольник 14" title="Выводы, инсайты и рекомендации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21227" y="591128"/>
            <a:ext cx="228600" cy="6130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84950" y="986617"/>
            <a:ext cx="5310911" cy="5734857"/>
          </a:xfrm>
        </p:spPr>
        <p:txBody>
          <a:bodyPr rtlCol="0">
            <a:normAutofit/>
          </a:bodyPr>
          <a:lstStyle/>
          <a:p>
            <a:r>
              <a:rPr lang="ru-RU" dirty="0" smtClean="0"/>
              <a:t>Провести </a:t>
            </a:r>
            <a:r>
              <a:rPr lang="ru-RU" dirty="0"/>
              <a:t>организационные мероприятия по проверке эффективности работы персонала блока </a:t>
            </a:r>
            <a:r>
              <a:rPr lang="ru-RU" dirty="0" smtClean="0"/>
              <a:t>ДЗ</a:t>
            </a:r>
            <a:r>
              <a:rPr lang="ru-RU" dirty="0"/>
              <a:t> </a:t>
            </a:r>
            <a:r>
              <a:rPr lang="ru-RU" dirty="0" smtClean="0"/>
              <a:t>Сочинского </a:t>
            </a:r>
            <a:r>
              <a:rPr lang="ru-RU" dirty="0"/>
              <a:t>филиала, Краснодарского и </a:t>
            </a:r>
            <a:r>
              <a:rPr lang="ru-RU" dirty="0" err="1" smtClean="0"/>
              <a:t>Тахтамукайского</a:t>
            </a:r>
            <a:r>
              <a:rPr lang="ru-RU" dirty="0" smtClean="0"/>
              <a:t>;</a:t>
            </a:r>
          </a:p>
          <a:p>
            <a:endParaRPr lang="ru-RU" dirty="0" smtClean="0"/>
          </a:p>
          <a:p>
            <a:r>
              <a:rPr lang="ru-RU" dirty="0" smtClean="0"/>
              <a:t>Точечно проверить качество работы по крупнейшим должникам Краснодарского участка и Сочинского филиала;</a:t>
            </a:r>
          </a:p>
          <a:p>
            <a:endParaRPr lang="ru-RU" dirty="0"/>
          </a:p>
          <a:p>
            <a:r>
              <a:rPr lang="ru-RU" dirty="0"/>
              <a:t>Усилить работу по инициированию введения режима ограничения </a:t>
            </a:r>
            <a:r>
              <a:rPr lang="ru-RU" dirty="0" smtClean="0"/>
              <a:t>потребления </a:t>
            </a:r>
            <a:r>
              <a:rPr lang="ru-RU" noProof="1" smtClean="0"/>
              <a:t>Сочинского </a:t>
            </a:r>
            <a:r>
              <a:rPr lang="ru-RU" noProof="1"/>
              <a:t>и </a:t>
            </a:r>
            <a:r>
              <a:rPr lang="ru-RU" noProof="1" smtClean="0"/>
              <a:t>Адыгейского филиалов;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 </a:t>
            </a:r>
            <a:r>
              <a:rPr lang="ru-RU" dirty="0"/>
              <a:t>Усилить работу по ведению исковой работы по ДЗ, превышающей 100 тыс. у.е. по Краснодарскому и Сочинскому (в особенности Центральному участку) </a:t>
            </a:r>
            <a:r>
              <a:rPr lang="ru-RU" dirty="0" smtClean="0"/>
              <a:t>филиалам;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Разработать и запустить меры по замедлению роста ДЗ в ожидаемые периоды (с сентября), например увеличить </a:t>
            </a:r>
            <a:r>
              <a:rPr lang="ru-RU" dirty="0"/>
              <a:t>количество предложений по оформлению рассрочки ДЗ.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89094" y="631566"/>
            <a:ext cx="3657600" cy="348254"/>
          </a:xfrm>
        </p:spPr>
        <p:txBody>
          <a:bodyPr rtlCol="0"/>
          <a:lstStyle/>
          <a:p>
            <a:pPr rtl="0"/>
            <a:r>
              <a:rPr lang="ru-RU" dirty="0" smtClean="0"/>
              <a:t>Рекомендации</a:t>
            </a: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6027" y="979819"/>
            <a:ext cx="5818118" cy="5673465"/>
          </a:xfrm>
        </p:spPr>
        <p:txBody>
          <a:bodyPr rtlCol="0">
            <a:noAutofit/>
          </a:bodyPr>
          <a:lstStyle/>
          <a:p>
            <a:pPr rtl="0"/>
            <a:r>
              <a:rPr lang="ru-RU" noProof="1" smtClean="0"/>
              <a:t>Более 50% всей ДЗ составляют Сочинский и Адыгейский филиалы;</a:t>
            </a:r>
          </a:p>
          <a:p>
            <a:pPr rtl="0"/>
            <a:endParaRPr lang="ru-RU" noProof="1"/>
          </a:p>
          <a:p>
            <a:pPr rtl="0"/>
            <a:r>
              <a:rPr lang="ru-RU" noProof="1" smtClean="0"/>
              <a:t>ТОП-3 участка по объему ДЗ: Центральный, Адлерский и Хостинский участки Сочинского филиала.</a:t>
            </a:r>
          </a:p>
          <a:p>
            <a:pPr rtl="0"/>
            <a:endParaRPr lang="ru-RU" noProof="1" smtClean="0"/>
          </a:p>
          <a:p>
            <a:pPr rtl="0"/>
            <a:r>
              <a:rPr lang="ru-RU" noProof="1" smtClean="0"/>
              <a:t>Активный рост ДЗ с сентября каждого года (отпуска, новый учебный год);</a:t>
            </a:r>
          </a:p>
          <a:p>
            <a:pPr rtl="0"/>
            <a:endParaRPr lang="ru-RU" noProof="1"/>
          </a:p>
          <a:p>
            <a:r>
              <a:rPr lang="ru-RU" dirty="0"/>
              <a:t>ДЗ жителей частных сектора более чем в 1,5 превышает ДЗ жителей многоквартирных </a:t>
            </a:r>
            <a:r>
              <a:rPr lang="ru-RU" dirty="0" smtClean="0"/>
              <a:t>домов;</a:t>
            </a:r>
          </a:p>
          <a:p>
            <a:endParaRPr lang="ru-RU" noProof="1"/>
          </a:p>
          <a:p>
            <a:r>
              <a:rPr lang="ru-RU" noProof="1" smtClean="0"/>
              <a:t>Охват ДЗ по филиалам работой по ограничению существенно не отличается, но имеются случаи не отработки крупных сумм ДЗ (Сочинский и Адыгейский филиалы). </a:t>
            </a:r>
          </a:p>
          <a:p>
            <a:endParaRPr lang="ru-RU" noProof="1"/>
          </a:p>
          <a:p>
            <a:r>
              <a:rPr lang="ru-RU" dirty="0" smtClean="0"/>
              <a:t>ДЗ </a:t>
            </a:r>
            <a:r>
              <a:rPr lang="ru-RU" dirty="0"/>
              <a:t>с не произведенной работой по ограничению Центрального участка Сочинского филиала не менее чем </a:t>
            </a:r>
            <a:r>
              <a:rPr lang="ru-RU" dirty="0" err="1"/>
              <a:t>двухкратно</a:t>
            </a:r>
            <a:r>
              <a:rPr lang="ru-RU" dirty="0"/>
              <a:t> превышает ДЗ любого прочего участка</a:t>
            </a:r>
            <a:endParaRPr lang="ru-RU" noProof="1"/>
          </a:p>
          <a:p>
            <a:pPr rtl="0"/>
            <a:endParaRPr lang="ru-RU" noProof="1" smtClean="0"/>
          </a:p>
          <a:p>
            <a:r>
              <a:rPr lang="ru-RU" noProof="1" smtClean="0"/>
              <a:t>Наименьший охват всей ДЗ судебной работой у </a:t>
            </a:r>
            <a:r>
              <a:rPr lang="ru-RU" dirty="0" err="1"/>
              <a:t>Тимашевского</a:t>
            </a:r>
            <a:r>
              <a:rPr lang="ru-RU" dirty="0"/>
              <a:t> и </a:t>
            </a:r>
            <a:r>
              <a:rPr lang="ru-RU" dirty="0" err="1"/>
              <a:t>Ейского</a:t>
            </a:r>
            <a:r>
              <a:rPr lang="ru-RU" dirty="0"/>
              <a:t> филиалов</a:t>
            </a:r>
            <a:r>
              <a:rPr lang="ru-RU" dirty="0" smtClean="0"/>
              <a:t>. При </a:t>
            </a:r>
            <a:r>
              <a:rPr lang="ru-RU" dirty="0"/>
              <a:t>ДЗ более 100 </a:t>
            </a:r>
            <a:r>
              <a:rPr lang="ru-RU" dirty="0" smtClean="0"/>
              <a:t>тыс. у.е. на 1 случай., наименьший </a:t>
            </a:r>
            <a:r>
              <a:rPr lang="ru-RU" dirty="0"/>
              <a:t>охват у Краснодарского и Сочинского филиалов. </a:t>
            </a:r>
          </a:p>
          <a:p>
            <a:endParaRPr lang="ru-RU" noProof="1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 txBox="1">
            <a:spLocks/>
          </p:cNvSpPr>
          <p:nvPr/>
        </p:nvSpPr>
        <p:spPr>
          <a:xfrm>
            <a:off x="1183975" y="591128"/>
            <a:ext cx="5386938" cy="38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Выводы и </a:t>
            </a:r>
            <a:r>
              <a:rPr lang="ru-RU" dirty="0" err="1"/>
              <a:t>инсайты</a:t>
            </a:r>
            <a:endParaRPr lang="ru-RU" dirty="0"/>
          </a:p>
        </p:txBody>
      </p:sp>
      <p:sp>
        <p:nvSpPr>
          <p:cNvPr id="4" name="Заголовок 3" title="Выводы, инсайты и рекомендации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27" y="35113"/>
            <a:ext cx="10325467" cy="640975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Выводы, </a:t>
            </a:r>
            <a:r>
              <a:rPr lang="ru-RU" dirty="0" err="1" smtClean="0"/>
              <a:t>инсайты</a:t>
            </a:r>
            <a:r>
              <a:rPr lang="ru-RU" dirty="0" smtClean="0"/>
              <a:t> и рекомендации</a:t>
            </a:r>
            <a:endParaRPr lang="ru-RU" dirty="0"/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бъект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sz="2000" dirty="0" smtClean="0"/>
              <a:t>Ковалев Андрей</a:t>
            </a:r>
            <a:endParaRPr lang="ru-RU" sz="2000" dirty="0"/>
          </a:p>
          <a:p>
            <a:pPr rtl="0"/>
            <a:r>
              <a:rPr lang="ru-RU" sz="2000" dirty="0" smtClean="0"/>
              <a:t>8 909 084 3700</a:t>
            </a:r>
            <a:endParaRPr lang="ru-RU" sz="2000" dirty="0"/>
          </a:p>
          <a:p>
            <a:pPr rtl="0"/>
            <a:r>
              <a:rPr lang="en-US" sz="2000" dirty="0" err="1"/>
              <a:t>k</a:t>
            </a:r>
            <a:r>
              <a:rPr lang="en-US" sz="2000" dirty="0" err="1" smtClean="0"/>
              <a:t>ovalev.a.p</a:t>
            </a:r>
            <a:r>
              <a:rPr lang="ru-RU" sz="2000" dirty="0" smtClean="0"/>
              <a:t>@</a:t>
            </a:r>
            <a:r>
              <a:rPr lang="en-US" sz="2000" dirty="0" smtClean="0"/>
              <a:t>mail.ru</a:t>
            </a:r>
            <a:endParaRPr lang="ru-RU" sz="2000" dirty="0" smtClean="0"/>
          </a:p>
          <a:p>
            <a:pPr rtl="0"/>
            <a:r>
              <a:rPr lang="en-US" sz="2000" dirty="0" smtClean="0"/>
              <a:t>@</a:t>
            </a:r>
            <a:r>
              <a:rPr lang="en-US" sz="2000" dirty="0" err="1" smtClean="0"/>
              <a:t>Andrey_vx</a:t>
            </a:r>
            <a:endParaRPr lang="ru-RU" sz="2000" dirty="0"/>
          </a:p>
        </p:txBody>
      </p:sp>
      <p:sp>
        <p:nvSpPr>
          <p:cNvPr id="28" name="Заголовок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/>
              <a:t>Спасибо</a:t>
            </a:r>
          </a:p>
        </p:txBody>
      </p:sp>
      <p:sp>
        <p:nvSpPr>
          <p:cNvPr id="52" name="Номер слайда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монеты крупным планом">
            <a:extLst>
              <a:ext uri="{FF2B5EF4-FFF2-40B4-BE49-F238E27FC236}">
                <a16:creationId xmlns:a16="http://schemas.microsoft.com/office/drawing/2014/main" id="{B91E178C-484E-43C6-93B4-4DF1D16460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5" y="22167"/>
            <a:ext cx="12188825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ru-RU" dirty="0" smtClean="0"/>
              <a:t>Цели проекта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40656" y="2487165"/>
            <a:ext cx="2928938" cy="2715768"/>
          </a:xfrm>
        </p:spPr>
        <p:txBody>
          <a:bodyPr rtlCol="0"/>
          <a:lstStyle/>
          <a:p>
            <a:pPr rtl="0"/>
            <a:r>
              <a:rPr lang="ru-RU" dirty="0" smtClean="0"/>
              <a:t>анализ дебиторской задолженности </a:t>
            </a:r>
          </a:p>
          <a:p>
            <a:pPr rtl="0"/>
            <a:r>
              <a:rPr lang="ru-RU" dirty="0" smtClean="0"/>
              <a:t>(далее – ДЗ)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40024" y="3831333"/>
            <a:ext cx="3161157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Поиск </a:t>
            </a:r>
            <a:r>
              <a:rPr lang="ru-RU" dirty="0"/>
              <a:t>тенденций и </a:t>
            </a:r>
            <a:r>
              <a:rPr lang="ru-RU" dirty="0" err="1"/>
              <a:t>инсайтов</a:t>
            </a:r>
            <a:r>
              <a:rPr lang="ru-RU" dirty="0"/>
              <a:t> для составления рекомендаций </a:t>
            </a:r>
            <a:r>
              <a:rPr lang="ru-RU" dirty="0" err="1" smtClean="0"/>
              <a:t>стейкхолдерам</a:t>
            </a:r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32768" y="2487165"/>
            <a:ext cx="2920557" cy="271576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Оценка эффективности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1560" y="3410585"/>
            <a:ext cx="2468880" cy="14904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/>
              <a:t>Проверка эффективности предпринимаемых мер (отключения и взыскание в судебном порядке) по снижению ДЗ</a:t>
            </a:r>
            <a:endParaRPr lang="ru-RU" noProof="1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82116" y="2497830"/>
            <a:ext cx="2930333" cy="271576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Модели прогнозирования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04906" y="3477260"/>
            <a:ext cx="246888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Построение </a:t>
            </a:r>
            <a:r>
              <a:rPr lang="ru-RU" dirty="0" smtClean="0"/>
              <a:t>предиктивных моделей </a:t>
            </a:r>
            <a:r>
              <a:rPr lang="ru-RU" dirty="0"/>
              <a:t>электропотребления и ДЗ</a:t>
            </a:r>
            <a:endParaRPr lang="ru-RU" noProof="1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759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линейчатых диаграмм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 rtlCol="0"/>
          <a:lstStyle/>
          <a:p>
            <a:pPr rtl="0"/>
            <a:r>
              <a:rPr lang="ru-RU" dirty="0" smtClean="0"/>
              <a:t>Описание данных</a:t>
            </a:r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399" y="3545967"/>
            <a:ext cx="4126878" cy="914400"/>
          </a:xfrm>
        </p:spPr>
        <p:txBody>
          <a:bodyPr rtlCol="0">
            <a:noAutofit/>
          </a:bodyPr>
          <a:lstStyle/>
          <a:p>
            <a:pPr rtl="0"/>
            <a:r>
              <a:rPr lang="ru-RU" dirty="0" smtClean="0"/>
              <a:t>Информация о дебиторской задолженности и выполненной работе по ее снижению 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924" y="1459369"/>
            <a:ext cx="9858375" cy="47509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marL="0" indent="0">
              <a:buNone/>
            </a:pPr>
            <a:r>
              <a:rPr lang="ru-RU" sz="2000" dirty="0" err="1"/>
              <a:t>Датасет</a:t>
            </a:r>
            <a:r>
              <a:rPr lang="ru-RU" sz="2000" dirty="0"/>
              <a:t> основан на фактической информации </a:t>
            </a:r>
            <a:r>
              <a:rPr lang="ru-RU" sz="2000" dirty="0" smtClean="0"/>
              <a:t>о платежной дисциплине и </a:t>
            </a:r>
            <a:r>
              <a:rPr lang="ru-RU" sz="2000" dirty="0"/>
              <a:t>объемах потребленной электрической энергии </a:t>
            </a:r>
            <a:r>
              <a:rPr lang="ru-RU" sz="2000" dirty="0" smtClean="0"/>
              <a:t>населения </a:t>
            </a:r>
            <a:r>
              <a:rPr lang="ru-RU" sz="2000" dirty="0"/>
              <a:t>на территории Краснодарского края и республики Адыгея за 4 года, с 01.12.2018 по 31.12.2022. </a:t>
            </a:r>
          </a:p>
          <a:p>
            <a:pPr marL="0" indent="0">
              <a:buNone/>
            </a:pPr>
            <a:r>
              <a:rPr lang="ru-RU" sz="2000" dirty="0"/>
              <a:t>Информация о задолженности и объемах электропотребления приведены в условных единицах (далее - у.е.), характер зависимостей сохранен и отражает реальную картину. </a:t>
            </a:r>
          </a:p>
          <a:p>
            <a:pPr marL="0" indent="0" rtl="0">
              <a:buNone/>
            </a:pPr>
            <a:endParaRPr lang="ru-RU" sz="2000" dirty="0"/>
          </a:p>
        </p:txBody>
      </p:sp>
      <p:sp>
        <p:nvSpPr>
          <p:cNvPr id="45" name="Текст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275" y="3545967"/>
            <a:ext cx="3886200" cy="320040"/>
          </a:xfrm>
        </p:spPr>
        <p:txBody>
          <a:bodyPr rtlCol="0"/>
          <a:lstStyle/>
          <a:p>
            <a:r>
              <a:rPr lang="ru-RU" dirty="0" smtClean="0"/>
              <a:t>дебиторская </a:t>
            </a:r>
            <a:r>
              <a:rPr lang="ru-RU" dirty="0"/>
              <a:t>задолженность</a:t>
            </a:r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EEA5224-6F24-4134-84A4-4BB922BE15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47800" y="3563779"/>
            <a:ext cx="3886200" cy="320040"/>
          </a:xfrm>
        </p:spPr>
        <p:txBody>
          <a:bodyPr rtlCol="0"/>
          <a:lstStyle/>
          <a:p>
            <a:r>
              <a:rPr lang="ru-RU" dirty="0" smtClean="0"/>
              <a:t>электропотребление</a:t>
            </a:r>
            <a:endParaRPr lang="ru-RU" dirty="0"/>
          </a:p>
        </p:txBody>
      </p:sp>
      <p:sp>
        <p:nvSpPr>
          <p:cNvPr id="50" name="Текст 49">
            <a:extLst>
              <a:ext uri="{FF2B5EF4-FFF2-40B4-BE49-F238E27FC236}">
                <a16:creationId xmlns:a16="http://schemas.microsoft.com/office/drawing/2014/main" id="{6DC9F3A7-D8E7-4ABC-8153-8AFB777CAC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47800" y="3893197"/>
            <a:ext cx="4324850" cy="1371530"/>
          </a:xfrm>
        </p:spPr>
        <p:txBody>
          <a:bodyPr rtlCol="0">
            <a:normAutofit/>
          </a:bodyPr>
          <a:lstStyle/>
          <a:p>
            <a:r>
              <a:rPr lang="ru-RU" dirty="0" smtClean="0"/>
              <a:t>Информация об объеме электроэнергии, параметрах объекта и его локация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5 млн. объектов;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13 параметров.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sp>
        <p:nvSpPr>
          <p:cNvPr id="25" name="Текст 49">
            <a:extLst>
              <a:ext uri="{FF2B5EF4-FFF2-40B4-BE49-F238E27FC236}">
                <a16:creationId xmlns:a16="http://schemas.microsoft.com/office/drawing/2014/main" id="{6DC9F3A7-D8E7-4ABC-8153-8AFB777CAC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7876" y="3913580"/>
            <a:ext cx="4324850" cy="1258784"/>
          </a:xfrm>
        </p:spPr>
        <p:txBody>
          <a:bodyPr rtlCol="0">
            <a:normAutofit/>
          </a:bodyPr>
          <a:lstStyle/>
          <a:p>
            <a:r>
              <a:rPr lang="ru-RU" dirty="0" smtClean="0"/>
              <a:t>Информация </a:t>
            </a:r>
            <a:r>
              <a:rPr lang="ru-RU" dirty="0"/>
              <a:t>о дебиторской задолженности и выполненной работе по ее снижению </a:t>
            </a:r>
            <a:endParaRPr lang="ru-RU" dirty="0" smtClean="0"/>
          </a:p>
          <a:p>
            <a:pPr marL="285750" indent="-285750">
              <a:buFontTx/>
              <a:buChar char="-"/>
            </a:pPr>
            <a:r>
              <a:rPr lang="ru-RU" dirty="0" smtClean="0"/>
              <a:t>852 тыс. эпизодов;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32 параметра.</a:t>
            </a:r>
            <a:endParaRPr lang="ru-RU" dirty="0"/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фотография монет на столе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18" name="Текст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 txBox="1">
            <a:spLocks/>
          </p:cNvSpPr>
          <p:nvPr/>
        </p:nvSpPr>
        <p:spPr>
          <a:xfrm>
            <a:off x="5581897" y="4520913"/>
            <a:ext cx="4245593" cy="1867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ru-RU" dirty="0" smtClean="0"/>
              <a:t>Наличие некорректных данных или их отсутствие по отдельным эпизодам;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Недостаточное количество параметров для построения качественных предиктивных моделей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6" name="Текст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 txBox="1">
            <a:spLocks/>
          </p:cNvSpPr>
          <p:nvPr/>
        </p:nvSpPr>
        <p:spPr>
          <a:xfrm>
            <a:off x="5638800" y="4220303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Проблемы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10599" y="3083504"/>
            <a:ext cx="3295073" cy="417078"/>
          </a:xfrm>
        </p:spPr>
        <p:txBody>
          <a:bodyPr rtlCol="0"/>
          <a:lstStyle/>
          <a:p>
            <a:pPr rtl="0"/>
            <a:r>
              <a:rPr lang="ru-RU" dirty="0" smtClean="0"/>
              <a:t>Прогноз ДЗ и электропотребления</a:t>
            </a:r>
            <a:endParaRPr lang="ru-RU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0600" y="2753471"/>
            <a:ext cx="2818638" cy="365760"/>
          </a:xfrm>
        </p:spPr>
        <p:txBody>
          <a:bodyPr rtlCol="0"/>
          <a:lstStyle/>
          <a:p>
            <a:pPr rtl="0"/>
            <a:r>
              <a:rPr lang="ru-RU" dirty="0" smtClean="0"/>
              <a:t>Предиктивные Модели</a:t>
            </a:r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074026"/>
            <a:ext cx="2743200" cy="812809"/>
          </a:xfrm>
        </p:spPr>
        <p:txBody>
          <a:bodyPr rtlCol="0"/>
          <a:lstStyle/>
          <a:p>
            <a:r>
              <a:rPr lang="ru-RU" dirty="0" smtClean="0"/>
              <a:t>- </a:t>
            </a:r>
            <a:r>
              <a:rPr lang="en-US" dirty="0" smtClean="0"/>
              <a:t>Python</a:t>
            </a:r>
            <a:r>
              <a:rPr lang="ru-RU" dirty="0" smtClean="0"/>
              <a:t>, библиотеки </a:t>
            </a:r>
            <a:r>
              <a:rPr lang="en-US" dirty="0" smtClean="0"/>
              <a:t>Pandas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 </a:t>
            </a:r>
            <a:r>
              <a:rPr lang="en-US" dirty="0" smtClean="0"/>
              <a:t>Learn,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ru-RU" dirty="0" smtClean="0"/>
              <a:t>и др.;</a:t>
            </a:r>
          </a:p>
          <a:p>
            <a:r>
              <a:rPr lang="ru-RU" dirty="0" smtClean="0"/>
              <a:t>- </a:t>
            </a:r>
            <a:r>
              <a:rPr lang="ru-RU" dirty="0" err="1" smtClean="0"/>
              <a:t>Биллинговая</a:t>
            </a:r>
            <a:r>
              <a:rPr lang="ru-RU" dirty="0" smtClean="0"/>
              <a:t> система.</a:t>
            </a:r>
            <a:endParaRPr lang="en-US" dirty="0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2743993"/>
            <a:ext cx="2743200" cy="365760"/>
          </a:xfrm>
        </p:spPr>
        <p:txBody>
          <a:bodyPr rtlCol="0"/>
          <a:lstStyle/>
          <a:p>
            <a:pPr rtl="0"/>
            <a:r>
              <a:rPr lang="ru-RU" dirty="0" smtClean="0"/>
              <a:t>Инструменты</a:t>
            </a:r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10600" y="1531890"/>
            <a:ext cx="2818638" cy="914400"/>
          </a:xfrm>
        </p:spPr>
        <p:txBody>
          <a:bodyPr rtlCol="0"/>
          <a:lstStyle/>
          <a:p>
            <a:pPr rtl="0"/>
            <a:r>
              <a:rPr lang="ru-RU" dirty="0" smtClean="0"/>
              <a:t>ДЗ по филиалам и участкам компании</a:t>
            </a:r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10600" y="1182807"/>
            <a:ext cx="2818638" cy="365760"/>
          </a:xfrm>
        </p:spPr>
        <p:txBody>
          <a:bodyPr rtlCol="0"/>
          <a:lstStyle/>
          <a:p>
            <a:pPr rtl="0"/>
            <a:r>
              <a:rPr lang="ru-RU" dirty="0" smtClean="0"/>
              <a:t>Анализ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522412"/>
            <a:ext cx="2743200" cy="1190006"/>
          </a:xfrm>
        </p:spPr>
        <p:txBody>
          <a:bodyPr rtlCol="0"/>
          <a:lstStyle/>
          <a:p>
            <a:pPr marL="285750" indent="-285750" rtl="0">
              <a:buFontTx/>
              <a:buChar char="-"/>
            </a:pPr>
            <a:r>
              <a:rPr lang="ru-RU" dirty="0" smtClean="0"/>
              <a:t>Сумма ДЗ;</a:t>
            </a:r>
          </a:p>
          <a:p>
            <a:pPr marL="285750" indent="-285750" rtl="0">
              <a:buFontTx/>
              <a:buChar char="-"/>
            </a:pPr>
            <a:r>
              <a:rPr lang="ru-RU" dirty="0" smtClean="0"/>
              <a:t>Кратность ДЗ;</a:t>
            </a:r>
          </a:p>
          <a:p>
            <a:pPr marL="285750" indent="-285750" rtl="0">
              <a:buFontTx/>
              <a:buChar char="-"/>
            </a:pPr>
            <a:r>
              <a:rPr lang="ru-RU" dirty="0" smtClean="0"/>
              <a:t>Судебная работа;</a:t>
            </a:r>
          </a:p>
          <a:p>
            <a:pPr marL="285750" indent="-285750" rtl="0">
              <a:buFontTx/>
              <a:buChar char="-"/>
            </a:pPr>
            <a:r>
              <a:rPr lang="ru-RU" dirty="0" smtClean="0"/>
              <a:t>Работа по ограничению;</a:t>
            </a:r>
          </a:p>
          <a:p>
            <a:pPr marL="285750" indent="-285750" rtl="0">
              <a:buFontTx/>
              <a:buChar char="-"/>
            </a:pPr>
            <a:endParaRPr lang="ru-RU" dirty="0" smtClean="0"/>
          </a:p>
          <a:p>
            <a:pPr marL="285750" indent="-285750" rtl="0">
              <a:buFontTx/>
              <a:buChar char="-"/>
            </a:pPr>
            <a:endParaRPr lang="ru-RU" dirty="0"/>
          </a:p>
          <a:p>
            <a:pPr rtl="0"/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8800" y="1173329"/>
            <a:ext cx="2743200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 smtClean="0"/>
              <a:t>Основные Метрики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 rtlCol="0"/>
          <a:lstStyle/>
          <a:p>
            <a:pPr rtl="0"/>
            <a:r>
              <a:rPr lang="ru-RU" dirty="0" smtClean="0"/>
              <a:t>Описание исследования</a:t>
            </a:r>
            <a:endParaRPr lang="ru-RU" dirty="0"/>
          </a:p>
        </p:txBody>
      </p:sp>
      <p:sp>
        <p:nvSpPr>
          <p:cNvPr id="45" name="Номер слайда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 txBox="1">
            <a:spLocks/>
          </p:cNvSpPr>
          <p:nvPr/>
        </p:nvSpPr>
        <p:spPr>
          <a:xfrm>
            <a:off x="200026" y="5740980"/>
            <a:ext cx="11791950" cy="831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 smtClean="0"/>
              <a:t>- Около </a:t>
            </a:r>
            <a:r>
              <a:rPr lang="ru-RU" dirty="0"/>
              <a:t>половины всей дебиторской задолженности ежегодно составляет Сочинский филиал;</a:t>
            </a:r>
          </a:p>
          <a:p>
            <a:pPr lvl="0"/>
            <a:r>
              <a:rPr lang="ru-RU" dirty="0" smtClean="0"/>
              <a:t>- Увеличивается </a:t>
            </a:r>
            <a:r>
              <a:rPr lang="ru-RU" dirty="0"/>
              <a:t>доля Новороссийского и Краснодарского филиалов, доля </a:t>
            </a:r>
            <a:r>
              <a:rPr lang="ru-RU" dirty="0" err="1"/>
              <a:t>Ейского</a:t>
            </a:r>
            <a:r>
              <a:rPr lang="ru-RU" dirty="0"/>
              <a:t> и </a:t>
            </a:r>
            <a:r>
              <a:rPr lang="ru-RU" dirty="0" err="1"/>
              <a:t>Армавирского</a:t>
            </a:r>
            <a:r>
              <a:rPr lang="ru-RU" dirty="0"/>
              <a:t> филиалов снижается, доли Адыгейского и </a:t>
            </a:r>
            <a:r>
              <a:rPr lang="ru-RU" dirty="0" err="1"/>
              <a:t>Тимашевского</a:t>
            </a:r>
            <a:r>
              <a:rPr lang="ru-RU" dirty="0"/>
              <a:t> филиалов изменяется незначительно. </a:t>
            </a:r>
          </a:p>
        </p:txBody>
      </p:sp>
      <p:pic>
        <p:nvPicPr>
          <p:cNvPr id="11" name="Рисунок 10" title="Структура ДЗ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97" y="962025"/>
            <a:ext cx="6202536" cy="4578063"/>
          </a:xfrm>
          <a:prstGeom prst="rect">
            <a:avLst/>
          </a:prstGeom>
        </p:spPr>
      </p:pic>
      <p:pic>
        <p:nvPicPr>
          <p:cNvPr id="13" name="Рисунок 12" title="ДЗ вразрезе филиалов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769794"/>
            <a:ext cx="4864346" cy="4962525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" y="111702"/>
            <a:ext cx="6861302" cy="831273"/>
          </a:xfrm>
        </p:spPr>
        <p:txBody>
          <a:bodyPr rtlCol="0"/>
          <a:lstStyle/>
          <a:p>
            <a:pPr rtl="0"/>
            <a:r>
              <a:rPr lang="ru-RU" dirty="0" smtClean="0">
                <a:solidFill>
                  <a:schemeClr val="bg1"/>
                </a:solidFill>
              </a:rPr>
              <a:t>Структура ДЗ по филиалам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2719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 txBox="1">
            <a:spLocks/>
          </p:cNvSpPr>
          <p:nvPr/>
        </p:nvSpPr>
        <p:spPr>
          <a:xfrm>
            <a:off x="0" y="4460225"/>
            <a:ext cx="11928603" cy="1845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 smtClean="0"/>
              <a:t>- Распределение </a:t>
            </a:r>
            <a:r>
              <a:rPr lang="ru-RU" dirty="0"/>
              <a:t>Кратности ДЗ обратное, преимущественно должники имеют кратность до 10 периодов; </a:t>
            </a:r>
          </a:p>
          <a:p>
            <a:pPr lvl="0"/>
            <a:r>
              <a:rPr lang="ru-RU" dirty="0" smtClean="0"/>
              <a:t>- Распределение Начала </a:t>
            </a:r>
            <a:r>
              <a:rPr lang="ru-RU" dirty="0"/>
              <a:t>образования задолженности </a:t>
            </a:r>
            <a:r>
              <a:rPr lang="ru-RU" dirty="0" smtClean="0"/>
              <a:t>прямое. Прослеживается </a:t>
            </a:r>
            <a:r>
              <a:rPr lang="ru-RU" dirty="0"/>
              <a:t>явная тенденция, что копить долги чаще всего начинают со второго полугодия, а именно с сентября каждого года. Такая зависимость возникает предположительно потому, что летом в сезон отпусков население уже потратило деньги отдых и на подготовку к учебному году. При этом с декабря долги население начинает копить редко, вероятно потому, что новый год все хотят встретить без долгов.</a:t>
            </a:r>
          </a:p>
          <a:p>
            <a:pPr lvl="0"/>
            <a:r>
              <a:rPr lang="ru-RU" dirty="0" smtClean="0"/>
              <a:t>- </a:t>
            </a:r>
            <a:r>
              <a:rPr lang="ru-RU" dirty="0"/>
              <a:t>Аномалии по возрастным группам не выявлены, так как распределение возрастных групп по всем потребителям также является нормальным.  </a:t>
            </a:r>
          </a:p>
          <a:p>
            <a:pPr lvl="0"/>
            <a:endParaRPr lang="ru-RU" dirty="0"/>
          </a:p>
        </p:txBody>
      </p:sp>
      <p:pic>
        <p:nvPicPr>
          <p:cNvPr id="12" name="Рисунок 11" descr="C:\Users\Андрей Ковалев\Desktop\Аналитик данных, УРА!!\!Диплом\Скрины\ДЗ по дате рождения.png" title="ДЗ по датам рождения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607001"/>
            <a:ext cx="5743576" cy="380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C:\Users\Андрей Ковалев\Desktop\Аналитик данных, УРА!!\!Диплом\Скрины\Гистограммы ДЗ и кратности.png" title="Кратность ДЗ на конец отчетного периода и начало образования задолженности ед.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929"/>
            <a:ext cx="6391275" cy="38247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" y="0"/>
            <a:ext cx="2803652" cy="716973"/>
          </a:xfrm>
        </p:spPr>
        <p:txBody>
          <a:bodyPr rtlCol="0"/>
          <a:lstStyle/>
          <a:p>
            <a:pPr rtl="0"/>
            <a:r>
              <a:rPr lang="ru-RU" dirty="0" smtClean="0">
                <a:solidFill>
                  <a:schemeClr val="bg1"/>
                </a:solidFill>
              </a:rPr>
              <a:t>Должники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167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 txBox="1">
            <a:spLocks/>
          </p:cNvSpPr>
          <p:nvPr/>
        </p:nvSpPr>
        <p:spPr>
          <a:xfrm>
            <a:off x="7439025" y="4271114"/>
            <a:ext cx="4356228" cy="1653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ru-RU" dirty="0"/>
              <a:t>ДЗ с не произведенной работой по ограничению Центрального участка Сочинского филиала не менее чем </a:t>
            </a:r>
            <a:r>
              <a:rPr lang="ru-RU" dirty="0" err="1"/>
              <a:t>двухкратно</a:t>
            </a:r>
            <a:r>
              <a:rPr lang="ru-RU" dirty="0"/>
              <a:t> превышает ДЗ </a:t>
            </a:r>
            <a:r>
              <a:rPr lang="ru-RU" dirty="0" smtClean="0"/>
              <a:t>прочих участков</a:t>
            </a:r>
            <a:endParaRPr lang="ru-RU" dirty="0"/>
          </a:p>
        </p:txBody>
      </p:sp>
      <p:pic>
        <p:nvPicPr>
          <p:cNvPr id="10" name="Рисунок 9" descr="C:\Users\Андрей Ковалев\Desktop\Аналитик данных, УРА!!\!Диплом\Скрины\ДЗ по участкам Сочинского филиала.png" title="ДЗ итоговая, уе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" y="3629349"/>
            <a:ext cx="7367588" cy="309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Текст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 txBox="1">
            <a:spLocks/>
          </p:cNvSpPr>
          <p:nvPr/>
        </p:nvSpPr>
        <p:spPr>
          <a:xfrm>
            <a:off x="7439025" y="1524001"/>
            <a:ext cx="4356228" cy="666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ru-RU" dirty="0" smtClean="0"/>
              <a:t>Охват </a:t>
            </a:r>
            <a:r>
              <a:rPr lang="ru-RU" dirty="0"/>
              <a:t>ДЗ работой по введению ограничения режима потребления существенно по филиалам не </a:t>
            </a:r>
            <a:r>
              <a:rPr lang="ru-RU" dirty="0" smtClean="0"/>
              <a:t>отличается</a:t>
            </a:r>
          </a:p>
        </p:txBody>
      </p:sp>
      <p:pic>
        <p:nvPicPr>
          <p:cNvPr id="7" name="Рисунок 6" descr="C:\Users\Андрей Ковалев\Desktop\Аналитик данных, УРА!!\!Диплом\Скрины\Доля охвата ДЗ работой по отключению.png" title="Дол охвата ДЗ работой по ограничению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" y="716973"/>
            <a:ext cx="7367588" cy="27977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" y="0"/>
            <a:ext cx="8480552" cy="716973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>
                <a:solidFill>
                  <a:schemeClr val="bg1"/>
                </a:solidFill>
              </a:rPr>
              <a:t>Оценка работы по отключению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637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 txBox="1">
            <a:spLocks/>
          </p:cNvSpPr>
          <p:nvPr/>
        </p:nvSpPr>
        <p:spPr>
          <a:xfrm>
            <a:off x="7439025" y="4271114"/>
            <a:ext cx="4356228" cy="1653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ru-RU" dirty="0"/>
              <a:t>ДЗ с не произведенной </a:t>
            </a:r>
            <a:r>
              <a:rPr lang="ru-RU" dirty="0" smtClean="0"/>
              <a:t>судебной работой </a:t>
            </a:r>
            <a:r>
              <a:rPr lang="ru-RU" dirty="0"/>
              <a:t>по </a:t>
            </a:r>
            <a:r>
              <a:rPr lang="ru-RU" dirty="0" smtClean="0"/>
              <a:t>Центрального </a:t>
            </a:r>
            <a:r>
              <a:rPr lang="ru-RU" dirty="0"/>
              <a:t>участка Сочинского филиала не менее чем </a:t>
            </a:r>
            <a:r>
              <a:rPr lang="ru-RU" dirty="0" err="1"/>
              <a:t>двухкратно</a:t>
            </a:r>
            <a:r>
              <a:rPr lang="ru-RU" dirty="0"/>
              <a:t> превышает ДЗ </a:t>
            </a:r>
            <a:r>
              <a:rPr lang="ru-RU" dirty="0" smtClean="0"/>
              <a:t>прочих участков.</a:t>
            </a:r>
            <a:endParaRPr lang="ru-RU" dirty="0"/>
          </a:p>
        </p:txBody>
      </p:sp>
      <p:pic>
        <p:nvPicPr>
          <p:cNvPr id="14" name="Рисунок 13" descr="C:\Users\Андрей Ковалев\Desktop\Аналитик данных, УРА!!\!Диплом\Скрины\ДЗ по участкам Сочинского не охваченная судами.png" title="ДЗ итоговая по участкам Сочинского филиала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7" y="4313238"/>
            <a:ext cx="7308977" cy="22256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Текст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 txBox="1">
            <a:spLocks/>
          </p:cNvSpPr>
          <p:nvPr/>
        </p:nvSpPr>
        <p:spPr>
          <a:xfrm>
            <a:off x="7439025" y="1524001"/>
            <a:ext cx="4356228" cy="666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- При ДЗ </a:t>
            </a:r>
            <a:r>
              <a:rPr lang="ru-RU" dirty="0"/>
              <a:t>более 100 тыс. </a:t>
            </a:r>
            <a:r>
              <a:rPr lang="ru-RU" dirty="0" err="1"/>
              <a:t>уе</a:t>
            </a:r>
            <a:r>
              <a:rPr lang="ru-RU" dirty="0"/>
              <a:t>., наибольший охват исковой работы наблюдается у </a:t>
            </a:r>
            <a:r>
              <a:rPr lang="ru-RU" dirty="0" err="1"/>
              <a:t>Армавирского</a:t>
            </a:r>
            <a:r>
              <a:rPr lang="ru-RU" dirty="0"/>
              <a:t> и </a:t>
            </a:r>
            <a:r>
              <a:rPr lang="ru-RU" dirty="0" err="1"/>
              <a:t>Ейского</a:t>
            </a:r>
            <a:r>
              <a:rPr lang="ru-RU" dirty="0"/>
              <a:t> филиалов, а наименьший охват у Краснодарского и Сочинского филиалов. </a:t>
            </a:r>
          </a:p>
        </p:txBody>
      </p:sp>
      <p:pic>
        <p:nvPicPr>
          <p:cNvPr id="13" name="Рисунок 12" descr="C:\Users\Андрей Ковалев\Desktop\Аналитик данных, УРА!!\!Диплом\Скрины\Доля охвата исковой работой дз более 10 тыс по филиалам.png" title="Доля охвата ДЗ более 100 тыс уе.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" y="716973"/>
            <a:ext cx="7308977" cy="33502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" y="0"/>
            <a:ext cx="8480552" cy="716973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>
                <a:solidFill>
                  <a:schemeClr val="bg1"/>
                </a:solidFill>
              </a:rPr>
              <a:t>Оценка судебной работы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682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 txBox="1">
            <a:spLocks/>
          </p:cNvSpPr>
          <p:nvPr/>
        </p:nvSpPr>
        <p:spPr>
          <a:xfrm>
            <a:off x="7255128" y="5608691"/>
            <a:ext cx="4350861" cy="699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Тепловая карта электропотребления: </a:t>
            </a:r>
            <a:r>
              <a:rPr lang="ru-RU" dirty="0"/>
              <a:t>связей между имеющимися признаками не выявлено</a:t>
            </a:r>
          </a:p>
        </p:txBody>
      </p:sp>
      <p:pic>
        <p:nvPicPr>
          <p:cNvPr id="12" name="Рисунок 11" descr="C:\Users\Андрей Ковалев\Desktop\Аналитик данных, УРА!!\!Диплом\Скрины\Тепловая карта связей Электопотребления.png" title="Тепловая карта корреляции всех признаков электротребления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69" y="1203357"/>
            <a:ext cx="5103781" cy="38703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Текст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 txBox="1">
            <a:spLocks/>
          </p:cNvSpPr>
          <p:nvPr/>
        </p:nvSpPr>
        <p:spPr>
          <a:xfrm>
            <a:off x="104362" y="5560088"/>
            <a:ext cx="6736271" cy="796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Тепловая карта ДЗ: Сильные </a:t>
            </a:r>
            <a:r>
              <a:rPr lang="ru-RU" dirty="0"/>
              <a:t>связи </a:t>
            </a:r>
            <a:r>
              <a:rPr lang="ru-RU" dirty="0" smtClean="0"/>
              <a:t>ДЗ с </a:t>
            </a:r>
            <a:r>
              <a:rPr lang="ru-RU" dirty="0"/>
              <a:t>суммой дел по ограничению, исполнительному производству. С прочими параметрами наблюдается слабая взаимосвязь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10" name="Рисунок 9" descr="C:\Users\Андрей Ковалев\Desktop\Аналитик данных, УРА!!\!Диплом\Скрины\Взаимосвязи ДЗ.png" title="Тепловая карта корреляции всех признаков ДЗ, в том числе предварительно закодированных категориальных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" y="794760"/>
            <a:ext cx="6669945" cy="46875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82450" cy="716973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>
                <a:solidFill>
                  <a:schemeClr val="bg1"/>
                </a:solidFill>
              </a:rPr>
              <a:t>Оценка взаимосвязей параметров ДЗ и потребления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012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" id="{0A08F99B-73B1-4377-A04A-CCDBBDCD25D8}" vid="{5CED1285-8ECB-4128-A72E-4C5B72C5D49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128202-8B3F-47B2-95DE-323A94AC48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C9C157-B2BF-48C0-AA17-2CECF9CDD0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C3E0D1-381F-4FED-835E-9337ECD9B239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230e9df3-be65-4c73-a93b-d1236ebd677e"/>
    <ds:schemaRef ds:uri="16c05727-aa75-4e4a-9b5f-8a80a1165891"/>
    <ds:schemaRef ds:uri="71af3243-3dd4-4a8d-8c0d-dd76da1f02a5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865</Words>
  <Application>Microsoft Office PowerPoint</Application>
  <PresentationFormat>Широкоэкранный</PresentationFormat>
  <Paragraphs>118</Paragraphs>
  <Slides>12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Source Sans Pro</vt:lpstr>
      <vt:lpstr>Source Sans Pro ExtraLight</vt:lpstr>
      <vt:lpstr>Тема Office</vt:lpstr>
      <vt:lpstr>Анализ платежной дисциплины и электропотребления физических лиц Краснодарского края и республики Адыгеи (поиск инсайтов, составление рекомендаций стейкхолдерам, построение предиктивной модели)</vt:lpstr>
      <vt:lpstr>Цели проекта</vt:lpstr>
      <vt:lpstr>Описание данных</vt:lpstr>
      <vt:lpstr>Описание исследования</vt:lpstr>
      <vt:lpstr>Структура ДЗ по филиалам</vt:lpstr>
      <vt:lpstr>Должники</vt:lpstr>
      <vt:lpstr>Оценка работы по отключению</vt:lpstr>
      <vt:lpstr>Оценка судебной работы</vt:lpstr>
      <vt:lpstr>Оценка взаимосвязей параметров ДЗ и потребления</vt:lpstr>
      <vt:lpstr>Построение моделей Линейной Регрессии</vt:lpstr>
      <vt:lpstr>Выводы, инсайты и рекомендации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2021-08-11T22:28:10Z</dcterms:created>
  <dcterms:modified xsi:type="dcterms:W3CDTF">2023-12-24T18:46:39Z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